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77" r:id="rId4"/>
    <p:sldId id="259" r:id="rId5"/>
    <p:sldId id="280" r:id="rId6"/>
    <p:sldId id="260" r:id="rId7"/>
    <p:sldId id="269" r:id="rId8"/>
    <p:sldId id="272" r:id="rId9"/>
    <p:sldId id="270" r:id="rId10"/>
    <p:sldId id="278" r:id="rId11"/>
    <p:sldId id="275" r:id="rId12"/>
    <p:sldId id="273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BB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41" autoAdjust="0"/>
    <p:restoredTop sz="93037" autoAdjust="0"/>
  </p:normalViewPr>
  <p:slideViewPr>
    <p:cSldViewPr>
      <p:cViewPr varScale="1">
        <p:scale>
          <a:sx n="60" d="100"/>
          <a:sy n="60" d="100"/>
        </p:scale>
        <p:origin x="1560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BC9749-781F-49C7-9CFA-B7432748BB75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EA9FC5-1C12-45EB-8722-DE445A59C3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13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A9FC5-1C12-45EB-8722-DE445A59C3C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1731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A9FC5-1C12-45EB-8722-DE445A59C3C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5504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A9FC5-1C12-45EB-8722-DE445A59C3C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109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88720" y="0"/>
            <a:ext cx="62484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bn-BD" sz="11500" b="1" dirty="0">
                <a:ln w="11430"/>
                <a:solidFill>
                  <a:schemeClr val="accent4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স্বাগতম</a:t>
            </a:r>
            <a:endParaRPr lang="en-US" sz="115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026" name="Picture 2" descr="H:\kk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862048"/>
            <a:ext cx="5257800" cy="4391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3965" y="304798"/>
            <a:ext cx="3733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5400" b="1" dirty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দলীয় কাজ</a:t>
            </a:r>
            <a:endParaRPr lang="en-US" sz="5400" b="1" dirty="0">
              <a:solidFill>
                <a:srgbClr val="002060"/>
              </a:solidFill>
              <a:latin typeface="NikoshBAN" pitchFamily="2" charset="0"/>
              <a:cs typeface="NikoshBAN" pitchFamily="2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657600" y="2126672"/>
            <a:ext cx="2826327" cy="206531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354389" y="2133600"/>
            <a:ext cx="1" cy="21717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372592" y="4643252"/>
            <a:ext cx="2998217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2971800" y="2209800"/>
            <a:ext cx="0" cy="2133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3354390" y="4305300"/>
            <a:ext cx="297021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Block Arc 39"/>
          <p:cNvSpPr/>
          <p:nvPr/>
        </p:nvSpPr>
        <p:spPr>
          <a:xfrm rot="16469496">
            <a:off x="4971979" y="3785078"/>
            <a:ext cx="708728" cy="318227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2">
                    <a:lumMod val="25000"/>
                  </a:schemeClr>
                </a:solidFill>
              </a:ln>
              <a:solidFill>
                <a:schemeClr val="tx1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 flipH="1" flipV="1">
            <a:off x="3345873" y="2126672"/>
            <a:ext cx="2970210" cy="21717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1193965" y="2896284"/>
            <a:ext cx="169148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n-BD" sz="3600" b="1" dirty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লম্ব=কত?</a:t>
            </a:r>
            <a:endParaRPr lang="en-US" sz="3600" b="1" dirty="0">
              <a:solidFill>
                <a:srgbClr val="C0000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132330" y="4846121"/>
            <a:ext cx="24769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n-BD" sz="3600" b="1" dirty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ভূমি=৩০ মিটার</a:t>
            </a:r>
            <a:endParaRPr lang="en-US" sz="3600" b="1" dirty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674638" y="5492452"/>
            <a:ext cx="33923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n-BD" sz="3600" b="1" dirty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উন্নতি কোণ=৬০</a:t>
            </a:r>
            <a:r>
              <a:rPr lang="bn-BD" sz="3600" b="1" baseline="30000" dirty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০</a:t>
            </a:r>
            <a:endParaRPr lang="en-US" sz="3600" b="1" baseline="30000" dirty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8" name="Right Arrow 47"/>
          <p:cNvSpPr/>
          <p:nvPr/>
        </p:nvSpPr>
        <p:spPr>
          <a:xfrm rot="2196747">
            <a:off x="4143586" y="2122800"/>
            <a:ext cx="2800782" cy="1023457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3600" b="1" dirty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অতিভুজ =কত?</a:t>
            </a:r>
            <a:endParaRPr lang="en-US" sz="3600" b="1" dirty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4" name="Oval 53"/>
          <p:cNvSpPr/>
          <p:nvPr/>
        </p:nvSpPr>
        <p:spPr>
          <a:xfrm>
            <a:off x="0" y="4191988"/>
            <a:ext cx="3200400" cy="2666011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Group-1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buFont typeface="Wingdings" pitchFamily="2" charset="2"/>
              <a:buChar char="v"/>
            </a:pPr>
            <a:r>
              <a:rPr lang="bn-BD" sz="3600" b="1" dirty="0">
                <a:latin typeface="NikoshBAN" pitchFamily="2" charset="0"/>
                <a:cs typeface="NikoshBAN" pitchFamily="2" charset="0"/>
              </a:rPr>
              <a:t>  লম্ব=কত বেরকর?</a:t>
            </a:r>
            <a:endParaRPr lang="en-US" sz="3600" b="1" dirty="0">
              <a:latin typeface="NikoshBAN" pitchFamily="2" charset="0"/>
              <a:cs typeface="NikoshBAN" pitchFamily="2" charset="0"/>
            </a:endParaRPr>
          </a:p>
          <a:p>
            <a:pPr algn="ctr"/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Diamond 56"/>
          <p:cNvSpPr/>
          <p:nvPr/>
        </p:nvSpPr>
        <p:spPr>
          <a:xfrm>
            <a:off x="5326342" y="457200"/>
            <a:ext cx="3741457" cy="2439084"/>
          </a:xfrm>
          <a:prstGeom prst="diamond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Group-2</a:t>
            </a:r>
          </a:p>
          <a:p>
            <a:pPr algn="ctr"/>
            <a:r>
              <a:rPr lang="bn-BD" sz="3600" b="1" dirty="0">
                <a:latin typeface="NikoshBAN" pitchFamily="2" charset="0"/>
                <a:cs typeface="NikoshBAN" pitchFamily="2" charset="0"/>
              </a:rPr>
              <a:t>অতিভুজ=?</a:t>
            </a:r>
            <a:endParaRPr lang="en-US" sz="3600" b="1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1676400" y="228600"/>
            <a:ext cx="2998238" cy="999528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737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0" grpId="0" animBg="1"/>
      <p:bldP spid="41" grpId="0"/>
      <p:bldP spid="42" grpId="0"/>
      <p:bldP spid="46" grpId="0"/>
      <p:bldP spid="48" grpId="0" animBg="1"/>
      <p:bldP spid="54" grpId="0" animBg="1"/>
      <p:bldP spid="57" grpId="0" animBg="1"/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85800"/>
            <a:ext cx="7515226" cy="838200"/>
          </a:xfrm>
          <a:ln w="38100">
            <a:noFill/>
          </a:ln>
        </p:spPr>
        <p:txBody>
          <a:bodyPr>
            <a:normAutofit fontScale="90000"/>
          </a:bodyPr>
          <a:lstStyle/>
          <a:p>
            <a:pPr marL="685800" indent="-685800" algn="ctr">
              <a:buFont typeface="Wingdings" pitchFamily="2" charset="2"/>
              <a:buChar char="q"/>
            </a:pPr>
            <a:r>
              <a:rPr lang="bn-BD" sz="5400" b="1" dirty="0">
                <a:solidFill>
                  <a:srgbClr val="00B0F0"/>
                </a:solidFill>
                <a:latin typeface="NikoshBAN" pitchFamily="2" charset="0"/>
                <a:cs typeface="NikoshBAN" pitchFamily="2" charset="0"/>
              </a:rPr>
              <a:t>মূল্যায়ন</a:t>
            </a:r>
            <a:r>
              <a:rPr lang="en-US" sz="5400" b="1" dirty="0">
                <a:solidFill>
                  <a:srgbClr val="00B0F0"/>
                </a:solidFill>
                <a:latin typeface="NikoshBAN" pitchFamily="2" charset="0"/>
                <a:cs typeface="NikoshBAN" pitchFamily="2" charset="0"/>
              </a:rPr>
              <a:t>-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7553325" cy="4125913"/>
          </a:xfrm>
          <a:ln w="38100">
            <a:noFill/>
          </a:ln>
        </p:spPr>
        <p:txBody>
          <a:bodyPr/>
          <a:lstStyle/>
          <a:p>
            <a:pPr lvl="1" algn="ctr">
              <a:buFont typeface="Wingdings" pitchFamily="2" charset="2"/>
              <a:buChar char="q"/>
            </a:pPr>
            <a:r>
              <a:rPr lang="bn-BD" sz="38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উন্নতি কোণ কাকে বলে ?</a:t>
            </a:r>
          </a:p>
          <a:p>
            <a:pPr algn="ctr">
              <a:buFont typeface="Wingdings" pitchFamily="2" charset="2"/>
              <a:buChar char="q"/>
            </a:pPr>
            <a:r>
              <a:rPr lang="bn-BD" sz="40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অবনতি কোণ কাকে বলে ?</a:t>
            </a:r>
          </a:p>
          <a:p>
            <a:pPr marL="0" indent="0" algn="ctr">
              <a:buNone/>
            </a:pPr>
            <a:endParaRPr lang="bn-BD" b="1" dirty="0">
              <a:latin typeface="NikoshBAN" pitchFamily="2" charset="0"/>
              <a:cs typeface="NikoshBAN" pitchFamily="2" charset="0"/>
            </a:endParaRPr>
          </a:p>
          <a:p>
            <a:pPr algn="ctr">
              <a:buNone/>
            </a:pPr>
            <a:endParaRPr lang="bn-BD" dirty="0">
              <a:latin typeface="NikoshBAN" pitchFamily="2" charset="0"/>
              <a:cs typeface="NikoshBAN" pitchFamily="2" charset="0"/>
            </a:endParaRPr>
          </a:p>
          <a:p>
            <a:pPr algn="ctr">
              <a:buNone/>
            </a:pPr>
            <a:endParaRPr lang="bn-BD" dirty="0">
              <a:latin typeface="NikoshBAN" pitchFamily="2" charset="0"/>
              <a:cs typeface="NikoshBAN" pitchFamily="2" charset="0"/>
            </a:endParaRPr>
          </a:p>
          <a:p>
            <a:pPr marL="0" indent="0" algn="ctr">
              <a:buNone/>
            </a:pP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2743200" y="457200"/>
            <a:ext cx="4191000" cy="1295400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133600" y="2404753"/>
            <a:ext cx="5105400" cy="7620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133600" y="3352800"/>
            <a:ext cx="5334000" cy="8382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entagon 2"/>
          <p:cNvSpPr/>
          <p:nvPr/>
        </p:nvSpPr>
        <p:spPr>
          <a:xfrm>
            <a:off x="914400" y="381000"/>
            <a:ext cx="5867400" cy="685800"/>
          </a:xfrm>
          <a:prstGeom prst="homePlate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57250" indent="-857250" algn="ctr">
              <a:buFont typeface="Wingdings" pitchFamily="2" charset="2"/>
              <a:buChar char="ü"/>
            </a:pPr>
            <a:r>
              <a:rPr lang="bn-BD" sz="66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বাড়ির কাজ-</a:t>
            </a:r>
            <a:endParaRPr lang="en-US" sz="6600" dirty="0"/>
          </a:p>
        </p:txBody>
      </p:sp>
      <p:sp>
        <p:nvSpPr>
          <p:cNvPr id="4" name="Rectangle 3"/>
          <p:cNvSpPr/>
          <p:nvPr/>
        </p:nvSpPr>
        <p:spPr>
          <a:xfrm>
            <a:off x="304800" y="1295400"/>
            <a:ext cx="8382000" cy="23622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Wingdings" pitchFamily="2" charset="2"/>
              <a:buChar char="q"/>
            </a:pPr>
            <a:r>
              <a:rPr lang="en-US" sz="2400" b="1" dirty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  </a:t>
            </a:r>
            <a:r>
              <a:rPr lang="en-US" sz="2800" b="1" dirty="0" err="1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ভুতলস্থ</a:t>
            </a:r>
            <a:r>
              <a:rPr lang="en-US" sz="2800" b="1" dirty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  </a:t>
            </a:r>
            <a:r>
              <a:rPr lang="en-US" sz="2800" b="1" dirty="0" err="1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কোন</a:t>
            </a:r>
            <a:r>
              <a:rPr lang="en-US" sz="2800" b="1" dirty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স্থানে</a:t>
            </a:r>
            <a:r>
              <a:rPr lang="en-US" sz="2800" b="1" dirty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একটি</a:t>
            </a:r>
            <a:r>
              <a:rPr lang="en-US" sz="2800" b="1" dirty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গাছের</a:t>
            </a:r>
            <a:r>
              <a:rPr lang="en-US" sz="2800" b="1" dirty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BD" sz="2800" b="1" dirty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শীর্ষ </a:t>
            </a:r>
            <a:r>
              <a:rPr lang="en-US" sz="2800" b="1" dirty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বিন্দু</a:t>
            </a:r>
            <a:r>
              <a:rPr lang="en-US" sz="2800" b="1" dirty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উন্নতি</a:t>
            </a:r>
            <a:r>
              <a:rPr lang="en-US" sz="2800" b="1" dirty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কোন</a:t>
            </a:r>
            <a:r>
              <a:rPr lang="en-US" sz="2800" b="1" dirty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 ৪৫●। ঐ </a:t>
            </a:r>
            <a:r>
              <a:rPr lang="en-US" sz="2800" b="1" dirty="0" err="1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স্থান</a:t>
            </a:r>
            <a:r>
              <a:rPr lang="en-US" sz="2800" b="1" dirty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থেকে</a:t>
            </a:r>
            <a:r>
              <a:rPr lang="en-US" sz="2800" b="1" dirty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 ২০ </a:t>
            </a:r>
            <a:r>
              <a:rPr lang="en-US" sz="2800" b="1" dirty="0" err="1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মিটার</a:t>
            </a:r>
            <a:r>
              <a:rPr lang="en-US" sz="2800" b="1" dirty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পিছিয়ে</a:t>
            </a:r>
            <a:r>
              <a:rPr lang="en-US" sz="2800" b="1" dirty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গেলে</a:t>
            </a:r>
            <a:r>
              <a:rPr lang="en-US" sz="2800" b="1" dirty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গাছটি</a:t>
            </a:r>
            <a:r>
              <a:rPr lang="en-US" sz="2800" b="1" dirty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শীষ</a:t>
            </a:r>
            <a:r>
              <a:rPr lang="en-US" sz="2800" b="1" dirty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বিন্দু</a:t>
            </a:r>
            <a:r>
              <a:rPr lang="en-US" sz="2800" b="1" dirty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উন্নতি</a:t>
            </a:r>
            <a:r>
              <a:rPr lang="en-US" sz="2800" b="1" dirty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কোন</a:t>
            </a:r>
            <a:r>
              <a:rPr lang="en-US" sz="2800" b="1" dirty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 ৩০● </a:t>
            </a:r>
            <a:r>
              <a:rPr lang="en-US" sz="2800" b="1" dirty="0" err="1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হয়</a:t>
            </a:r>
            <a:r>
              <a:rPr lang="en-US" sz="2800" b="1" dirty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 ।</a:t>
            </a:r>
            <a:r>
              <a:rPr lang="bn-BD" sz="2800" b="1" dirty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 </a:t>
            </a:r>
            <a:endParaRPr lang="en-US" sz="2800" b="1" dirty="0">
              <a:solidFill>
                <a:srgbClr val="C0000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4267200"/>
            <a:ext cx="8001000" cy="2062103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ক) </a:t>
            </a:r>
            <a:r>
              <a:rPr lang="en-US" sz="3200" b="1" dirty="0" err="1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বিবৃ</a:t>
            </a:r>
            <a:r>
              <a:rPr lang="bn-BD" sz="32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তি </a:t>
            </a:r>
            <a:r>
              <a:rPr lang="en-US" sz="3200" b="1" dirty="0" err="1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অনুসারে</a:t>
            </a:r>
            <a:r>
              <a:rPr lang="en-US" sz="32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একটি</a:t>
            </a:r>
            <a:r>
              <a:rPr lang="en-US" sz="32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আনুপাতিক</a:t>
            </a:r>
            <a:r>
              <a:rPr lang="en-US" sz="32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চিএ</a:t>
            </a:r>
            <a:r>
              <a:rPr lang="en-US" sz="32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অকংন</a:t>
            </a:r>
            <a:r>
              <a:rPr lang="en-US" sz="32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কর</a:t>
            </a:r>
            <a:r>
              <a:rPr lang="en-US" sz="32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।</a:t>
            </a:r>
          </a:p>
          <a:p>
            <a:r>
              <a:rPr lang="en-US" sz="32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খ) </a:t>
            </a:r>
            <a:r>
              <a:rPr lang="en-US" sz="3200" b="1" dirty="0" err="1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গাছটি</a:t>
            </a:r>
            <a:r>
              <a:rPr lang="en-US" sz="32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উচ্চতা</a:t>
            </a:r>
            <a:r>
              <a:rPr lang="en-US" sz="32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কত</a:t>
            </a:r>
            <a:r>
              <a:rPr lang="en-US" sz="32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?</a:t>
            </a:r>
          </a:p>
          <a:p>
            <a:r>
              <a:rPr lang="en-US" sz="32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গ) </a:t>
            </a:r>
            <a:r>
              <a:rPr lang="en-US" sz="3200" b="1" dirty="0" err="1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গাছটি</a:t>
            </a:r>
            <a:r>
              <a:rPr lang="en-US" sz="32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BD" sz="32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শীর্ষ</a:t>
            </a:r>
            <a:r>
              <a:rPr lang="en-US" sz="32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বিন্দু</a:t>
            </a:r>
            <a:r>
              <a:rPr lang="en-US" sz="32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 </a:t>
            </a:r>
            <a:r>
              <a:rPr lang="en-US" sz="3200" b="1" dirty="0" err="1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ভুতলস্থ</a:t>
            </a:r>
            <a:r>
              <a:rPr lang="en-US" sz="32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অপর</a:t>
            </a:r>
            <a:r>
              <a:rPr lang="en-US" sz="32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একটি</a:t>
            </a:r>
            <a:r>
              <a:rPr lang="en-US" sz="32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বিন্দু</a:t>
            </a:r>
            <a:r>
              <a:rPr lang="en-US" sz="32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অবনতি</a:t>
            </a:r>
            <a:r>
              <a:rPr lang="en-US" sz="32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কোন</a:t>
            </a:r>
            <a:r>
              <a:rPr lang="en-US" sz="32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৬০● </a:t>
            </a:r>
            <a:r>
              <a:rPr lang="en-US" sz="3200" b="1" dirty="0" err="1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হলে</a:t>
            </a:r>
            <a:r>
              <a:rPr lang="en-US" sz="32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,</a:t>
            </a:r>
            <a:r>
              <a:rPr lang="en-US" sz="3200" b="1" dirty="0" err="1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বিন্দু</a:t>
            </a:r>
            <a:r>
              <a:rPr lang="en-US" sz="32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গাছটি</a:t>
            </a:r>
            <a:r>
              <a:rPr lang="en-US" sz="32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BD" sz="32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শীর্ষ</a:t>
            </a:r>
            <a:r>
              <a:rPr lang="en-US" sz="32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বিন্দু</a:t>
            </a:r>
            <a:r>
              <a:rPr lang="en-US" sz="32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হতে</a:t>
            </a:r>
            <a:r>
              <a:rPr lang="en-US" sz="32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কত</a:t>
            </a:r>
            <a:r>
              <a:rPr lang="en-US" sz="32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দূরে</a:t>
            </a:r>
            <a:r>
              <a:rPr lang="en-US" sz="32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হয়</a:t>
            </a:r>
            <a:r>
              <a:rPr lang="en-US" sz="32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বেরকর</a:t>
            </a:r>
            <a:r>
              <a:rPr lang="en-US" sz="32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।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352800" y="2286000"/>
            <a:ext cx="3429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bn-BD" dirty="0"/>
          </a:p>
          <a:p>
            <a:endParaRPr lang="bn-BD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90675" y="1816641"/>
            <a:ext cx="6019800" cy="186204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bn-BD" sz="11500" dirty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ধন্যবাদ</a:t>
            </a:r>
            <a:endParaRPr lang="en-US" sz="11500" dirty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90600" y="2286000"/>
            <a:ext cx="723900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জাকারিয়া</a:t>
            </a:r>
            <a:r>
              <a:rPr lang="en-US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হোসেন</a:t>
            </a:r>
            <a:r>
              <a:rPr lang="en-US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br>
              <a:rPr lang="bn-BD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</a:br>
            <a:r>
              <a:rPr lang="en-US" sz="32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ইন্সট্রাক্টর</a:t>
            </a:r>
            <a:r>
              <a:rPr lang="en-U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(</a:t>
            </a:r>
            <a:r>
              <a:rPr lang="en-US" sz="32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গণিত</a:t>
            </a:r>
            <a:r>
              <a:rPr lang="en-U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)</a:t>
            </a:r>
            <a:br>
              <a:rPr lang="bn-BD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</a:br>
            <a:r>
              <a:rPr lang="en-US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মাদারীপুর</a:t>
            </a:r>
            <a:r>
              <a:rPr 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সরকারি</a:t>
            </a:r>
            <a:r>
              <a:rPr 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টেকনিক্যাল</a:t>
            </a:r>
            <a:r>
              <a:rPr 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স্কুল</a:t>
            </a:r>
            <a:r>
              <a:rPr 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ও </a:t>
            </a:r>
            <a:r>
              <a:rPr lang="en-US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কলেজ</a:t>
            </a:r>
            <a:r>
              <a:rPr lang="bn-BD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endParaRPr 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  <a:p>
            <a:pPr algn="ctr"/>
            <a:r>
              <a:rPr lang="en-US" sz="4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মাদারীপুর</a:t>
            </a:r>
            <a:r>
              <a:rPr lang="en-US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।</a:t>
            </a:r>
            <a:endParaRPr lang="en-U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  <a:p>
            <a:pPr algn="ctr"/>
            <a:r>
              <a:rPr lang="bn-BD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মোবাইল-</a:t>
            </a:r>
            <a:r>
              <a:rPr lang="en-US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০১৮৯০০৩৩২৬৬</a:t>
            </a:r>
            <a:endParaRPr lang="bn-BD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  <a:p>
            <a:pPr algn="ctr"/>
            <a:r>
              <a:rPr lang="bn-BD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ইমেল-</a:t>
            </a:r>
            <a:r>
              <a:rPr lang="en-U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zzakaria.habib91</a:t>
            </a:r>
            <a:r>
              <a:rPr lang="en-U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@gmail.com</a:t>
            </a:r>
            <a:endParaRPr 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Nikosh" pitchFamily="2" charset="0"/>
              <a:cs typeface="Nikosh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63980" y="707886"/>
            <a:ext cx="5486400" cy="1015663"/>
          </a:xfrm>
          <a:prstGeom prst="rect">
            <a:avLst/>
          </a:prstGeom>
          <a:noFill/>
          <a:scene3d>
            <a:camera prst="obliqueTopRight"/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bn-BD" sz="6000" b="1" dirty="0">
                <a:ln w="1905"/>
                <a:solidFill>
                  <a:srgbClr val="FF99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NikoshBAN" pitchFamily="2" charset="0"/>
                <a:cs typeface="NikoshBAN" pitchFamily="2" charset="0"/>
              </a:rPr>
              <a:t> পরিচিতি</a:t>
            </a:r>
            <a:endParaRPr lang="en-US" sz="6000" dirty="0"/>
          </a:p>
        </p:txBody>
      </p:sp>
      <p:sp>
        <p:nvSpPr>
          <p:cNvPr id="3" name="Oval 2"/>
          <p:cNvSpPr/>
          <p:nvPr/>
        </p:nvSpPr>
        <p:spPr>
          <a:xfrm>
            <a:off x="2209800" y="609600"/>
            <a:ext cx="4343400" cy="1295400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6400" y="544286"/>
            <a:ext cx="4933950" cy="92333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algn="ctr"/>
            <a:r>
              <a:rPr lang="bn-BD" sz="5400" b="1" dirty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পাঠ পরিচিতি</a:t>
            </a:r>
            <a:endParaRPr lang="en-US" sz="5400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43000" y="1981200"/>
            <a:ext cx="6477000" cy="3046988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en-US" sz="4800" b="1" dirty="0" err="1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নবম</a:t>
            </a:r>
            <a:r>
              <a:rPr lang="en-US" sz="48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BD" sz="48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শ্রেণি</a:t>
            </a:r>
          </a:p>
          <a:p>
            <a:pPr algn="ctr"/>
            <a:r>
              <a:rPr lang="bn-BD" sz="48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বিষয়ঃ</a:t>
            </a:r>
            <a:r>
              <a:rPr lang="en-US" sz="48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BD" sz="48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ত্রিকোণমিতি</a:t>
            </a:r>
          </a:p>
          <a:p>
            <a:pPr algn="ctr"/>
            <a:r>
              <a:rPr lang="bn-BD" sz="48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অধ্যায়ঃ</a:t>
            </a:r>
            <a:r>
              <a:rPr lang="en-US" sz="4800" b="1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১০ম</a:t>
            </a:r>
            <a:endParaRPr lang="bn-BD" sz="4800" b="1" dirty="0">
              <a:solidFill>
                <a:srgbClr val="7030A0"/>
              </a:solidFill>
              <a:latin typeface="NikoshBAN" pitchFamily="2" charset="0"/>
              <a:cs typeface="NikoshBAN" pitchFamily="2" charset="0"/>
            </a:endParaRPr>
          </a:p>
          <a:p>
            <a:pPr algn="ctr"/>
            <a:r>
              <a:rPr lang="bn-BD" sz="48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সময়ঃ</a:t>
            </a:r>
            <a:r>
              <a:rPr lang="en-US" sz="48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BD" sz="48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৪</a:t>
            </a:r>
            <a:r>
              <a:rPr lang="en-US" sz="48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৫ </a:t>
            </a:r>
            <a:r>
              <a:rPr lang="bn-BD" sz="48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মি</a:t>
            </a:r>
            <a:r>
              <a:rPr lang="en-US" sz="4800" b="1" dirty="0" err="1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নিট</a:t>
            </a:r>
            <a:endParaRPr lang="en-US" sz="4800" b="1" dirty="0">
              <a:solidFill>
                <a:srgbClr val="7030A0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82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56388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dirty="0">
                <a:latin typeface="NikoshBAN" pitchFamily="2" charset="0"/>
                <a:cs typeface="NikoshBAN" pitchFamily="2" charset="0"/>
              </a:rPr>
              <a:t> </a:t>
            </a:r>
            <a:endParaRPr lang="en-US" dirty="0"/>
          </a:p>
        </p:txBody>
      </p:sp>
      <p:pic>
        <p:nvPicPr>
          <p:cNvPr id="8" name="Picture 7" descr="Elias (205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5" y="228600"/>
            <a:ext cx="4267200" cy="4876800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pic>
        <p:nvPicPr>
          <p:cNvPr id="9" name="Picture 8" descr="CEATECHAUD OF  BANGLADESH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228600"/>
            <a:ext cx="4572000" cy="487680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685800" y="5315634"/>
            <a:ext cx="2412720" cy="646331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algn="ctr"/>
            <a:r>
              <a:rPr lang="bn-BD" sz="3600" b="1" dirty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তাজমহল</a:t>
            </a:r>
            <a:endParaRPr lang="en-US" sz="3600" b="1" dirty="0">
              <a:solidFill>
                <a:srgbClr val="00206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10200" y="5184499"/>
            <a:ext cx="1905000" cy="646331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algn="ctr"/>
            <a:r>
              <a:rPr lang="bn-BD" sz="36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স্মৃতিসৌধ</a:t>
            </a:r>
            <a:endParaRPr lang="en-US" sz="3600" b="1" dirty="0">
              <a:solidFill>
                <a:srgbClr val="7030A0"/>
              </a:solidFill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917652"/>
            <a:ext cx="4724400" cy="5330748"/>
          </a:xfrm>
          <a:prstGeom prst="rect">
            <a:avLst/>
          </a:prstGeom>
        </p:spPr>
      </p:pic>
      <p:pic>
        <p:nvPicPr>
          <p:cNvPr id="3" name="Picture 2" descr="p.jpg"/>
          <p:cNvPicPr>
            <a:picLocks noChangeAspect="1"/>
          </p:cNvPicPr>
          <p:nvPr/>
        </p:nvPicPr>
        <p:blipFill rotWithShape="1">
          <a:blip r:embed="rId4"/>
          <a:srcRect t="-2185" r="69760" b="-23435"/>
          <a:stretch/>
        </p:blipFill>
        <p:spPr>
          <a:xfrm rot="20590652">
            <a:off x="-10885" y="4991670"/>
            <a:ext cx="1198239" cy="27349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cxnSp>
        <p:nvCxnSpPr>
          <p:cNvPr id="5" name="Straight Arrow Connector 4"/>
          <p:cNvCxnSpPr/>
          <p:nvPr/>
        </p:nvCxnSpPr>
        <p:spPr>
          <a:xfrm flipV="1">
            <a:off x="990600" y="1199382"/>
            <a:ext cx="4823012" cy="491643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990600" y="6115818"/>
            <a:ext cx="6158704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ight Arrow 17"/>
          <p:cNvSpPr/>
          <p:nvPr/>
        </p:nvSpPr>
        <p:spPr>
          <a:xfrm>
            <a:off x="4724349" y="5943600"/>
            <a:ext cx="3048000" cy="994988"/>
          </a:xfrm>
          <a:prstGeom prst="rightArrow">
            <a:avLst/>
          </a:prstGeom>
          <a:blipFill>
            <a:blip r:embed="rId5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4000" b="1" dirty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ভূমি</a:t>
            </a:r>
            <a:r>
              <a:rPr lang="bn-BD" sz="4000" dirty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 </a:t>
            </a:r>
            <a:endParaRPr lang="en-US" sz="4000" dirty="0">
              <a:solidFill>
                <a:srgbClr val="C00000"/>
              </a:solidFill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8" name="Picture 7" descr="p.jpg"/>
          <p:cNvPicPr>
            <a:picLocks noChangeAspect="1"/>
          </p:cNvPicPr>
          <p:nvPr/>
        </p:nvPicPr>
        <p:blipFill rotWithShape="1">
          <a:blip r:embed="rId4"/>
          <a:srcRect t="-1" r="61085" b="11665"/>
          <a:stretch/>
        </p:blipFill>
        <p:spPr>
          <a:xfrm rot="8132059">
            <a:off x="5711609" y="-255156"/>
            <a:ext cx="1596822" cy="199520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cxnSp>
        <p:nvCxnSpPr>
          <p:cNvPr id="9" name="Straight Arrow Connector 8"/>
          <p:cNvCxnSpPr/>
          <p:nvPr/>
        </p:nvCxnSpPr>
        <p:spPr>
          <a:xfrm flipH="1">
            <a:off x="990600" y="1199382"/>
            <a:ext cx="4823012" cy="491643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9068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3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1828800"/>
            <a:ext cx="8458200" cy="92333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bn-BD" sz="5400" b="1" u="sng" dirty="0">
                <a:solidFill>
                  <a:schemeClr val="tx1">
                    <a:lumMod val="95000"/>
                  </a:schemeClr>
                </a:solidFill>
                <a:latin typeface="NikoshBAN" pitchFamily="2" charset="0"/>
                <a:cs typeface="NikoshBAN" pitchFamily="2" charset="0"/>
              </a:rPr>
              <a:t>  </a:t>
            </a:r>
            <a:r>
              <a:rPr lang="bn-BD" sz="5400" b="1" u="sng" dirty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সুত্রের সাহায্যে উচ্চতা ও দূরত্ব নির্ণয় ।</a:t>
            </a:r>
            <a:endParaRPr lang="en-US" sz="5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152400"/>
            <a:ext cx="4572000" cy="609600"/>
          </a:xfrm>
          <a:blipFill>
            <a:blip r:embed="rId2"/>
            <a:tile tx="0" ty="0" sx="100000" sy="100000" flip="none" algn="tl"/>
          </a:blipFill>
        </p:spPr>
        <p:txBody>
          <a:bodyPr>
            <a:noAutofit/>
          </a:bodyPr>
          <a:lstStyle/>
          <a:p>
            <a:pPr algn="ctr"/>
            <a:r>
              <a:rPr lang="bn-BD" sz="48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শিখন ফল</a:t>
            </a:r>
            <a:endParaRPr lang="en-US" sz="4800" b="1" dirty="0">
              <a:solidFill>
                <a:srgbClr val="7030A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7506112" cy="4813437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48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BD" sz="44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এইপাঠ শেষে</a:t>
            </a:r>
            <a:r>
              <a:rPr lang="en-US" sz="44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শিক্ষ</a:t>
            </a:r>
            <a:r>
              <a:rPr lang="bn-BD" sz="44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ার্থীরা ------</a:t>
            </a:r>
            <a:endParaRPr lang="bn-BD" sz="4800" b="1" dirty="0">
              <a:solidFill>
                <a:srgbClr val="7030A0"/>
              </a:solidFill>
              <a:latin typeface="NikoshBAN" pitchFamily="2" charset="0"/>
              <a:cs typeface="NikoshBAN" pitchFamily="2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40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b="1" dirty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BD" sz="4000" b="1" dirty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সমকোণী ত্রিভুজের বাহু চিহ্নিত করতে পাবে ।</a:t>
            </a:r>
            <a:r>
              <a:rPr lang="en-US" sz="4000" b="1" dirty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  		</a:t>
            </a:r>
            <a:r>
              <a:rPr lang="bn-BD" sz="4000" b="1" dirty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 </a:t>
            </a:r>
          </a:p>
          <a:p>
            <a:pPr>
              <a:buFont typeface="Wingdings" pitchFamily="2" charset="2"/>
              <a:buChar char="q"/>
            </a:pP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BD" sz="40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উন্নতি ও অবনতি কোণ ব্যখ্যা করতে পারবে।  </a:t>
            </a:r>
          </a:p>
          <a:p>
            <a:pPr>
              <a:buFont typeface="Wingdings" pitchFamily="2" charset="2"/>
              <a:buChar char="q"/>
            </a:pP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b="1" dirty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BD" sz="4000" b="1" dirty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দূরত্ব ও উচ্চতা সংক্রান্ত সমস্যা       		সমাধান করতে পারবে ।</a:t>
            </a:r>
          </a:p>
          <a:p>
            <a:pPr>
              <a:buNone/>
            </a:pPr>
            <a:r>
              <a:rPr lang="bn-BD" sz="4800" b="1" dirty="0">
                <a:solidFill>
                  <a:schemeClr val="accent3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  </a:t>
            </a:r>
            <a:endParaRPr lang="en-US" sz="4800" b="1" dirty="0">
              <a:solidFill>
                <a:schemeClr val="accent3">
                  <a:lumMod val="75000"/>
                </a:schemeClr>
              </a:solidFill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6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143000" y="2743200"/>
            <a:ext cx="2667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1143000" y="914400"/>
            <a:ext cx="2209800" cy="18288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971800" y="457200"/>
            <a:ext cx="419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2000" y="28194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581400" y="2819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4" name="Circular Arrow 13"/>
          <p:cNvSpPr/>
          <p:nvPr/>
        </p:nvSpPr>
        <p:spPr>
          <a:xfrm rot="15861256" flipH="1" flipV="1">
            <a:off x="1462089" y="2246227"/>
            <a:ext cx="553945" cy="530601"/>
          </a:xfrm>
          <a:prstGeom prst="circular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4867461" y="2734449"/>
            <a:ext cx="2781114" cy="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86511" y="2743200"/>
            <a:ext cx="2352489" cy="15262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495800" y="22098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239000" y="22098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477000" y="4038600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24" name="Circular Arrow 23"/>
          <p:cNvSpPr/>
          <p:nvPr/>
        </p:nvSpPr>
        <p:spPr>
          <a:xfrm rot="16470514" flipH="1" flipV="1">
            <a:off x="5331852" y="2728595"/>
            <a:ext cx="553947" cy="530601"/>
          </a:xfrm>
          <a:prstGeom prst="circular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112617" y="914400"/>
            <a:ext cx="2992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ABC</a:t>
            </a:r>
            <a:r>
              <a:rPr lang="bn-BD" sz="3600" b="1" dirty="0">
                <a:latin typeface="Times New Roman" pitchFamily="18" charset="0"/>
                <a:cs typeface="Times New Roman" pitchFamily="18" charset="0"/>
              </a:rPr>
              <a:t>= </a:t>
            </a:r>
            <a:endParaRPr lang="en-US" sz="40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917627" y="4199497"/>
            <a:ext cx="1587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ABC=</a:t>
            </a:r>
            <a:r>
              <a:rPr lang="bn-BD" sz="3600" b="1" dirty="0">
                <a:latin typeface="NikoshBAN" pitchFamily="2" charset="0"/>
                <a:cs typeface="NikoshBAN" pitchFamily="2" charset="0"/>
              </a:rPr>
              <a:t>  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4112617" y="982593"/>
            <a:ext cx="249216" cy="4572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4112617" y="1447800"/>
            <a:ext cx="7826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1916581" y="4724400"/>
            <a:ext cx="7826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1881320" y="4265741"/>
            <a:ext cx="249216" cy="45943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763984" y="918865"/>
            <a:ext cx="3352800" cy="6743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3600" b="1" dirty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উন্নতি  কোণ</a:t>
            </a:r>
            <a:r>
              <a:rPr lang="bn-BD" sz="3600" b="1" dirty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endParaRPr lang="en-US" sz="3600" b="1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81350" y="4265741"/>
            <a:ext cx="2533650" cy="5800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3600" b="1" dirty="0">
                <a:latin typeface="NikoshBAN" pitchFamily="2" charset="0"/>
                <a:cs typeface="NikoshBAN" pitchFamily="2" charset="0"/>
              </a:rPr>
              <a:t>অবনতি কোণ </a:t>
            </a:r>
            <a:endParaRPr lang="en-US" sz="3600" b="1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4" grpId="0" animBg="1"/>
      <p:bldP spid="20" grpId="0"/>
      <p:bldP spid="21" grpId="0"/>
      <p:bldP spid="22" grpId="0"/>
      <p:bldP spid="24" grpId="0" animBg="1"/>
      <p:bldP spid="31" grpId="0"/>
      <p:bldP spid="34" grpId="0"/>
      <p:bldP spid="4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/>
        </p:nvCxnSpPr>
        <p:spPr>
          <a:xfrm>
            <a:off x="2552700" y="2057400"/>
            <a:ext cx="4114800" cy="4957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486400" y="286433"/>
            <a:ext cx="1066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  </a:t>
            </a:r>
            <a:r>
              <a:rPr lang="en-US" sz="3600" dirty="0"/>
              <a:t>p</a:t>
            </a:r>
          </a:p>
        </p:txBody>
      </p:sp>
      <p:cxnSp>
        <p:nvCxnSpPr>
          <p:cNvPr id="18" name="Straight Connector 17"/>
          <p:cNvCxnSpPr/>
          <p:nvPr/>
        </p:nvCxnSpPr>
        <p:spPr>
          <a:xfrm rot="10800000" flipV="1">
            <a:off x="3962400" y="609600"/>
            <a:ext cx="1676400" cy="14478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081645" y="1919844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x</a:t>
            </a:r>
            <a:endParaRPr lang="en-US" sz="8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564085" y="2003621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z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573781" y="1962834"/>
            <a:ext cx="5791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A</a:t>
            </a:r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 rot="5400000">
            <a:off x="4893727" y="1354673"/>
            <a:ext cx="1491734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486400" y="2133600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M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210300" y="1020541"/>
            <a:ext cx="914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4400" b="1" dirty="0">
                <a:solidFill>
                  <a:srgbClr val="FFFF00"/>
                </a:solidFill>
                <a:latin typeface="NikoshBAN" pitchFamily="2" charset="0"/>
                <a:cs typeface="NikoshBAN" pitchFamily="2" charset="0"/>
              </a:rPr>
              <a:t>লম্ব</a:t>
            </a:r>
            <a:endParaRPr lang="en-US" sz="4400" b="1" dirty="0">
              <a:solidFill>
                <a:srgbClr val="FFFF0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8" name="Right Arrow 37"/>
          <p:cNvSpPr/>
          <p:nvPr/>
        </p:nvSpPr>
        <p:spPr>
          <a:xfrm>
            <a:off x="5672940" y="1201950"/>
            <a:ext cx="639783" cy="2630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3991056" y="2421810"/>
            <a:ext cx="10795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bn-BD" dirty="0">
              <a:latin typeface="NikoshBAN" pitchFamily="2" charset="0"/>
              <a:cs typeface="NikoshBAN" pitchFamily="2" charset="0"/>
            </a:endParaRPr>
          </a:p>
          <a:p>
            <a:pPr algn="ctr"/>
            <a:r>
              <a:rPr lang="bn-BD" dirty="0">
                <a:latin typeface="NikoshBAN" pitchFamily="2" charset="0"/>
                <a:cs typeface="NikoshBAN" pitchFamily="2" charset="0"/>
              </a:rPr>
              <a:t> </a:t>
            </a:r>
            <a:r>
              <a:rPr lang="bn-BD" sz="3600" b="1" dirty="0">
                <a:solidFill>
                  <a:srgbClr val="FFFF00"/>
                </a:solidFill>
                <a:latin typeface="NikoshBAN" pitchFamily="2" charset="0"/>
                <a:cs typeface="NikoshBAN" pitchFamily="2" charset="0"/>
              </a:rPr>
              <a:t>ভূমি</a:t>
            </a:r>
            <a:endParaRPr lang="en-US" sz="3600" b="1" dirty="0">
              <a:solidFill>
                <a:srgbClr val="FFFF0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5" name="Down Arrow 44"/>
          <p:cNvSpPr/>
          <p:nvPr/>
        </p:nvSpPr>
        <p:spPr>
          <a:xfrm>
            <a:off x="4387313" y="2133600"/>
            <a:ext cx="286988" cy="5777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525780" y="4003011"/>
            <a:ext cx="3048001" cy="2036676"/>
          </a:xfrm>
          <a:prstGeom prst="rect">
            <a:avLst/>
          </a:prstGeom>
          <a:noFill/>
          <a:ln w="38100"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n-BD" sz="2800" b="1" dirty="0"/>
              <a:t>    </a:t>
            </a:r>
            <a:r>
              <a:rPr lang="en-US" sz="2800" b="1" dirty="0"/>
              <a:t>	</a:t>
            </a:r>
            <a:r>
              <a:rPr lang="bn-BD" sz="36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লম্ব</a:t>
            </a:r>
            <a:r>
              <a:rPr lang="bn-BD" sz="32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</a:t>
            </a:r>
          </a:p>
          <a:p>
            <a:pPr algn="ctr"/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tan</a:t>
            </a:r>
            <a:r>
              <a:rPr lang="el-GR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θ </a:t>
            </a:r>
            <a:r>
              <a:rPr lang="bn-BD" sz="32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= ----</a:t>
            </a:r>
          </a:p>
          <a:p>
            <a:pPr algn="ctr"/>
            <a:r>
              <a:rPr lang="bn-BD" sz="28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     </a:t>
            </a:r>
            <a:r>
              <a:rPr lang="en-US" sz="28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	</a:t>
            </a:r>
            <a:r>
              <a:rPr lang="bn-BD" sz="36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ভূমি</a:t>
            </a:r>
            <a:r>
              <a:rPr lang="bn-BD" sz="32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</a:t>
            </a:r>
            <a:endParaRPr lang="en-US" sz="3200" b="1" dirty="0">
              <a:solidFill>
                <a:srgbClr val="7030A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0" name="Arc 49"/>
          <p:cNvSpPr/>
          <p:nvPr/>
        </p:nvSpPr>
        <p:spPr>
          <a:xfrm rot="1354471">
            <a:off x="4033130" y="1689322"/>
            <a:ext cx="474281" cy="529326"/>
          </a:xfrm>
          <a:prstGeom prst="arc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530807" y="4005522"/>
            <a:ext cx="3048001" cy="2036676"/>
          </a:xfrm>
          <a:prstGeom prst="rect">
            <a:avLst/>
          </a:prstGeom>
          <a:noFill/>
          <a:ln w="38100"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n-BD" sz="2800" b="1" dirty="0"/>
              <a:t>    </a:t>
            </a:r>
            <a:r>
              <a:rPr lang="en-US" sz="2800" b="1" dirty="0"/>
              <a:t>	</a:t>
            </a:r>
            <a:r>
              <a:rPr lang="bn-BD" sz="32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ভুমি</a:t>
            </a:r>
            <a:r>
              <a:rPr lang="bn-BD" sz="3200" b="1" dirty="0">
                <a:solidFill>
                  <a:srgbClr val="7030A0"/>
                </a:solidFill>
              </a:rPr>
              <a:t> </a:t>
            </a:r>
          </a:p>
          <a:p>
            <a:pPr algn="ctr"/>
            <a:r>
              <a:rPr lang="en-US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l-GR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θ </a:t>
            </a:r>
            <a:r>
              <a:rPr lang="bn-BD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bn-BD" sz="3200" b="1" dirty="0">
                <a:solidFill>
                  <a:srgbClr val="7030A0"/>
                </a:solidFill>
              </a:rPr>
              <a:t>----</a:t>
            </a:r>
          </a:p>
          <a:p>
            <a:pPr algn="ctr"/>
            <a:r>
              <a:rPr lang="bn-BD" sz="32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             অতিভুজ</a:t>
            </a:r>
            <a:endParaRPr lang="en-US" sz="3600" b="1" dirty="0">
              <a:solidFill>
                <a:srgbClr val="7030A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8" name="Down Arrow 27"/>
          <p:cNvSpPr/>
          <p:nvPr/>
        </p:nvSpPr>
        <p:spPr>
          <a:xfrm rot="5400000" flipH="1">
            <a:off x="4160007" y="840129"/>
            <a:ext cx="300387" cy="8937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38820" y="1010333"/>
            <a:ext cx="1492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600" b="1" dirty="0">
                <a:latin typeface="NikoshBAN" pitchFamily="2" charset="0"/>
                <a:cs typeface="NikoshBAN" pitchFamily="2" charset="0"/>
              </a:rPr>
              <a:t>অতিভুজ</a:t>
            </a:r>
            <a:endParaRPr lang="en-US" sz="3600" b="1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1" grpId="0"/>
      <p:bldP spid="22" grpId="0"/>
      <p:bldP spid="23" grpId="0"/>
      <p:bldP spid="27" grpId="0"/>
      <p:bldP spid="37" grpId="0"/>
      <p:bldP spid="38" grpId="0" animBg="1"/>
      <p:bldP spid="43" grpId="0"/>
      <p:bldP spid="45" grpId="0" animBg="1"/>
      <p:bldP spid="50" grpId="0" animBg="1"/>
      <p:bldP spid="28" grpId="0" animBg="1"/>
      <p:bldP spid="5" grpId="0"/>
    </p:bldLst>
  </p:timing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TC102455519[[fn=Winter]]</Template>
  <TotalTime>1354</TotalTime>
  <Words>255</Words>
  <Application>Microsoft Office PowerPoint</Application>
  <PresentationFormat>On-screen Show (4:3)</PresentationFormat>
  <Paragraphs>71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Arial</vt:lpstr>
      <vt:lpstr>Calibri</vt:lpstr>
      <vt:lpstr>Courier New</vt:lpstr>
      <vt:lpstr>Nikosh</vt:lpstr>
      <vt:lpstr>NikoshBAN</vt:lpstr>
      <vt:lpstr>Times New Roman</vt:lpstr>
      <vt:lpstr>Verdana</vt:lpstr>
      <vt:lpstr>Wingdings</vt:lpstr>
      <vt:lpstr>Wingdings 2</vt:lpstr>
      <vt:lpstr>Winter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শিখন ফল</vt:lpstr>
      <vt:lpstr>PowerPoint Presentation</vt:lpstr>
      <vt:lpstr>PowerPoint Presentation</vt:lpstr>
      <vt:lpstr>PowerPoint Presentation</vt:lpstr>
      <vt:lpstr>মূল্যায়ন-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dell tast</cp:lastModifiedBy>
  <cp:revision>285</cp:revision>
  <dcterms:created xsi:type="dcterms:W3CDTF">2006-08-16T00:00:00Z</dcterms:created>
  <dcterms:modified xsi:type="dcterms:W3CDTF">2023-11-08T05:36:50Z</dcterms:modified>
</cp:coreProperties>
</file>